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"/>
  </p:notesMasterIdLst>
  <p:sldIdLst>
    <p:sldId id="258" r:id="rId2"/>
    <p:sldId id="261" r:id="rId3"/>
  </p:sldIdLst>
  <p:sldSz cx="9906000" cy="6858000" type="A4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8D2AEBE6-FEED-4F04-8B20-24AE6070F888}">
          <p14:sldIdLst/>
        </p14:section>
        <p14:section name="Section sans titre" id="{FE8E93AE-86BD-4E16-BE85-816ABD7F3217}">
          <p14:sldIdLst>
            <p14:sldId id="258"/>
          </p14:sldIdLst>
        </p14:section>
        <p14:section name="Section sans titre" id="{55177271-E5D0-43C0-8DB3-30BC222F0209}">
          <p14:sldIdLst>
            <p14:sldId id="26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C90C0F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712" autoAdjust="0"/>
    <p:restoredTop sz="96723" autoAdjust="0"/>
  </p:normalViewPr>
  <p:slideViewPr>
    <p:cSldViewPr snapToGrid="0" snapToObjects="1">
      <p:cViewPr varScale="1">
        <p:scale>
          <a:sx n="127" d="100"/>
          <a:sy n="127" d="100"/>
        </p:scale>
        <p:origin x="744" y="13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3241C5-E444-1A44-834B-559CDA88019E}" type="datetimeFigureOut">
              <a:rPr lang="fr-FR" smtClean="0"/>
              <a:t>29/05/2026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79488" y="1241425"/>
            <a:ext cx="48387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60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60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7D7D23-C484-A141-BEAA-2E7E0527A0C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32032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ickpng.com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pixabay.com/fr/images/search/?colors=transparent" TargetMode="External"/><Relationship Id="rId4" Type="http://schemas.openxmlformats.org/officeDocument/2006/relationships/hyperlink" Target="https://fr.pngtree.com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>
                <a:hlinkClick r:id="rId3"/>
              </a:rPr>
              <a:t>http://www.stickpng.com</a:t>
            </a:r>
            <a:r>
              <a:rPr lang="fr-FR" dirty="0"/>
              <a:t/>
            </a:r>
            <a:br>
              <a:rPr lang="fr-FR" dirty="0"/>
            </a:br>
            <a:r>
              <a:rPr lang="fr-FR" dirty="0">
                <a:hlinkClick r:id="rId4"/>
              </a:rPr>
              <a:t>https://fr.pngtree.com</a:t>
            </a:r>
            <a:endParaRPr lang="fr-FR" dirty="0"/>
          </a:p>
          <a:p>
            <a:r>
              <a:rPr lang="fr-FR" dirty="0">
                <a:hlinkClick r:id="rId5"/>
              </a:rPr>
              <a:t>https://pixabay.com/fr/images/search/?colors=transparent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7D7D23-C484-A141-BEAA-2E7E0527A0CF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38026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89CD1-6BE6-9B42-879C-F38FB50A0130}" type="datetimeFigureOut">
              <a:rPr lang="fr-FR" smtClean="0"/>
              <a:t>29/05/2026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0C0F6-E382-8640-90D3-BDBEA025073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4671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89CD1-6BE6-9B42-879C-F38FB50A0130}" type="datetimeFigureOut">
              <a:rPr lang="fr-FR" smtClean="0"/>
              <a:t>29/05/2026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0C0F6-E382-8640-90D3-BDBEA025073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1375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89CD1-6BE6-9B42-879C-F38FB50A0130}" type="datetimeFigureOut">
              <a:rPr lang="fr-FR" smtClean="0"/>
              <a:t>29/05/2026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0C0F6-E382-8640-90D3-BDBEA025073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0223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89CD1-6BE6-9B42-879C-F38FB50A0130}" type="datetimeFigureOut">
              <a:rPr lang="fr-FR" smtClean="0"/>
              <a:t>29/05/2026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0C0F6-E382-8640-90D3-BDBEA025073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315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89CD1-6BE6-9B42-879C-F38FB50A0130}" type="datetimeFigureOut">
              <a:rPr lang="fr-FR" smtClean="0"/>
              <a:t>29/05/2026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0C0F6-E382-8640-90D3-BDBEA025073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4375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89CD1-6BE6-9B42-879C-F38FB50A0130}" type="datetimeFigureOut">
              <a:rPr lang="fr-FR" smtClean="0"/>
              <a:t>29/05/2026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0C0F6-E382-8640-90D3-BDBEA025073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5960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89CD1-6BE6-9B42-879C-F38FB50A0130}" type="datetimeFigureOut">
              <a:rPr lang="fr-FR" smtClean="0"/>
              <a:t>29/05/2026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0C0F6-E382-8640-90D3-BDBEA025073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670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89CD1-6BE6-9B42-879C-F38FB50A0130}" type="datetimeFigureOut">
              <a:rPr lang="fr-FR" smtClean="0"/>
              <a:t>29/05/2026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0C0F6-E382-8640-90D3-BDBEA025073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7572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89CD1-6BE6-9B42-879C-F38FB50A0130}" type="datetimeFigureOut">
              <a:rPr lang="fr-FR" smtClean="0"/>
              <a:t>29/05/2026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0C0F6-E382-8640-90D3-BDBEA025073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8116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89CD1-6BE6-9B42-879C-F38FB50A0130}" type="datetimeFigureOut">
              <a:rPr lang="fr-FR" smtClean="0"/>
              <a:t>29/05/2026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0C0F6-E382-8640-90D3-BDBEA025073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7281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89CD1-6BE6-9B42-879C-F38FB50A0130}" type="datetimeFigureOut">
              <a:rPr lang="fr-FR" smtClean="0"/>
              <a:t>29/05/2026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0C0F6-E382-8640-90D3-BDBEA025073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2295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D89CD1-6BE6-9B42-879C-F38FB50A0130}" type="datetimeFigureOut">
              <a:rPr lang="fr-FR" smtClean="0"/>
              <a:t>29/05/2026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D0C0F6-E382-8640-90D3-BDBEA025073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7168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844F92D-752C-D740-B341-CDE28F5E4F5D}"/>
              </a:ext>
            </a:extLst>
          </p:cNvPr>
          <p:cNvSpPr/>
          <p:nvPr/>
        </p:nvSpPr>
        <p:spPr>
          <a:xfrm>
            <a:off x="5051051" y="0"/>
            <a:ext cx="4854949" cy="1230355"/>
          </a:xfrm>
          <a:prstGeom prst="rect">
            <a:avLst/>
          </a:prstGeom>
          <a:solidFill>
            <a:srgbClr val="C0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effectLst>
                  <a:outerShdw blurRad="50800" dist="25400" dir="5400000" algn="ctr" rotWithShape="0">
                    <a:srgbClr val="C90C0F"/>
                  </a:outerShdw>
                </a:effectLst>
                <a:latin typeface="Britannic Bold" panose="020B0903060703020204" pitchFamily="34" charset="0"/>
              </a:rPr>
              <a:t>Découvrez les activités de la semaine !</a:t>
            </a:r>
          </a:p>
          <a:p>
            <a:pPr algn="ctr"/>
            <a:r>
              <a:rPr lang="fr-FR" sz="2300" dirty="0" smtClean="0">
                <a:effectLst>
                  <a:outerShdw blurRad="50800" dist="25400" dir="5400000" algn="ctr" rotWithShape="0">
                    <a:srgbClr val="C90C0F"/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Du Lundi </a:t>
            </a:r>
            <a:r>
              <a:rPr lang="fr-FR" sz="2300" b="1" dirty="0" smtClean="0">
                <a:effectLst>
                  <a:outerShdw blurRad="50800" dist="25400" dir="5400000" algn="ctr" rotWithShape="0">
                    <a:srgbClr val="C90C0F"/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01 </a:t>
            </a:r>
            <a:r>
              <a:rPr lang="fr-FR" sz="2300" dirty="0" smtClean="0">
                <a:effectLst>
                  <a:outerShdw blurRad="50800" dist="25400" dir="5400000" algn="ctr" rotWithShape="0">
                    <a:srgbClr val="C90C0F"/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Juin au Dimanche </a:t>
            </a:r>
            <a:r>
              <a:rPr lang="fr-FR" sz="2300" b="1" dirty="0" smtClean="0">
                <a:effectLst>
                  <a:outerShdw blurRad="50800" dist="25400" dir="5400000" algn="ctr" rotWithShape="0">
                    <a:srgbClr val="C90C0F"/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07</a:t>
            </a:r>
            <a:r>
              <a:rPr lang="fr-FR" sz="2300" dirty="0" smtClean="0">
                <a:effectLst>
                  <a:outerShdw blurRad="50800" dist="25400" dir="5400000" algn="ctr" rotWithShape="0">
                    <a:srgbClr val="C90C0F"/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Juin 2026</a:t>
            </a:r>
            <a:endParaRPr lang="fr-FR" sz="2300" dirty="0">
              <a:effectLst>
                <a:outerShdw blurRad="50800" dist="25400" dir="5400000" algn="ctr" rotWithShape="0">
                  <a:srgbClr val="C90C0F"/>
                </a:outerShdw>
              </a:effectLst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2923180-7171-034F-9C4A-18F22A277A04}"/>
              </a:ext>
            </a:extLst>
          </p:cNvPr>
          <p:cNvSpPr/>
          <p:nvPr/>
        </p:nvSpPr>
        <p:spPr>
          <a:xfrm>
            <a:off x="0" y="22540"/>
            <a:ext cx="5029947" cy="8527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rgbClr val="C90C0F"/>
                </a:solidFill>
                <a:latin typeface="Britannic Bold" panose="020B0903060703020204" pitchFamily="34" charset="0"/>
              </a:rPr>
              <a:t>À ne pas rater </a:t>
            </a:r>
            <a:r>
              <a:rPr lang="fr-FR" sz="2800" dirty="0" smtClean="0">
                <a:solidFill>
                  <a:srgbClr val="C90C0F"/>
                </a:solidFill>
                <a:latin typeface="Britannic Bold" panose="020B0903060703020204" pitchFamily="34" charset="0"/>
              </a:rPr>
              <a:t>cette semaine</a:t>
            </a:r>
            <a:endParaRPr lang="fr-FR" sz="2800" dirty="0">
              <a:solidFill>
                <a:srgbClr val="C90C0F"/>
              </a:solidFill>
              <a:latin typeface="Britannic Bold" panose="020B0903060703020204" pitchFamily="34" charset="0"/>
            </a:endParaRPr>
          </a:p>
          <a:p>
            <a:pPr algn="ctr"/>
            <a:r>
              <a:rPr lang="fr-FR" sz="2800" dirty="0">
                <a:solidFill>
                  <a:srgbClr val="C90C0F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du </a:t>
            </a:r>
            <a:r>
              <a:rPr lang="fr-FR" sz="2800" dirty="0" smtClean="0">
                <a:solidFill>
                  <a:srgbClr val="C90C0F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01 Juin </a:t>
            </a:r>
            <a:r>
              <a:rPr lang="fr-FR" sz="2800" dirty="0">
                <a:solidFill>
                  <a:srgbClr val="C90C0F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au </a:t>
            </a:r>
            <a:r>
              <a:rPr lang="fr-FR" sz="2800" dirty="0" smtClean="0">
                <a:solidFill>
                  <a:srgbClr val="C90C0F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07 Juin 2026</a:t>
            </a:r>
            <a:endParaRPr lang="fr-FR" sz="2800" dirty="0">
              <a:solidFill>
                <a:srgbClr val="C90C0F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2" name="AutoShape 4" descr="Yoga les Gets | Keolan Yoga Les Get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 flipV="1">
            <a:off x="5033365" y="-549010"/>
            <a:ext cx="554308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5" name="AutoShape 4" descr="Intouchables dvd pas cher - film comédie - cinéma français ..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AutoShape 6" descr="Intouchables dvd pas cher - film comédie - cinéma français ...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8" descr="Intouchables dvd pas cher - film comédie - cinéma français ...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AutoShape 2" descr="Aide informatique à domicile pour les personnes âgées - Âge d'Or Services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" name="AutoShape 6" descr="Aide informatique à domicile pour les personnes âgées - Âge d'Or Services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3C0C51D7-67CE-6D4D-8680-F492FC60EB1B}"/>
              </a:ext>
            </a:extLst>
          </p:cNvPr>
          <p:cNvSpPr txBox="1">
            <a:spLocks/>
          </p:cNvSpPr>
          <p:nvPr/>
        </p:nvSpPr>
        <p:spPr>
          <a:xfrm>
            <a:off x="899756" y="3507892"/>
            <a:ext cx="4047054" cy="1549680"/>
          </a:xfrm>
          <a:prstGeom prst="rect">
            <a:avLst/>
          </a:prstGeom>
          <a:solidFill>
            <a:schemeClr val="bg1">
              <a:alpha val="40000"/>
            </a:schemeClr>
          </a:solidFill>
          <a:effectLst>
            <a:softEdge rad="0"/>
          </a:effectLst>
          <a:scene3d>
            <a:camera prst="orthographicFront"/>
            <a:lightRig rig="threePt" dir="t"/>
          </a:scene3d>
          <a:sp3d contourW="6350">
            <a:contourClr>
              <a:srgbClr val="C90C0F"/>
            </a:contourClr>
          </a:sp3d>
        </p:spPr>
        <p:txBody>
          <a:bodyPr wrap="square" rtlCol="0">
            <a:noAutofit/>
          </a:bodyPr>
          <a:lstStyle/>
          <a:p>
            <a:r>
              <a:rPr lang="fr-FR" b="1" dirty="0" smtClean="0">
                <a:solidFill>
                  <a:srgbClr val="C00000"/>
                </a:solidFill>
                <a:latin typeface="Britannic Bold" panose="020B0903060703020204" pitchFamily="34" charset="0"/>
              </a:rPr>
              <a:t>L’APERO: On trinque ensemble!</a:t>
            </a:r>
            <a:endParaRPr lang="fr-FR" b="1" dirty="0" smtClean="0">
              <a:solidFill>
                <a:srgbClr val="C00000"/>
              </a:solidFill>
              <a:latin typeface="Britannic Bold" panose="020B0903060703020204" pitchFamily="34" charset="0"/>
              <a:cs typeface="Arial Narrow" panose="020B0604020202020204" pitchFamily="34" charset="0"/>
            </a:endParaRPr>
          </a:p>
          <a:p>
            <a:pPr algn="just"/>
            <a:r>
              <a:rPr lang="fr-FR" sz="1600" dirty="0" smtClean="0">
                <a:latin typeface="Arial Narrow" panose="020B0606020202030204" pitchFamily="34" charset="0"/>
              </a:rPr>
              <a:t>Le célèbre apéro du mois arrive </a:t>
            </a:r>
            <a:r>
              <a:rPr lang="fr-FR" sz="1600" dirty="0">
                <a:latin typeface="Arial Narrow" panose="020B0606020202030204" pitchFamily="34" charset="0"/>
              </a:rPr>
              <a:t/>
            </a:r>
            <a:br>
              <a:rPr lang="fr-FR" sz="1600" dirty="0">
                <a:latin typeface="Arial Narrow" panose="020B0606020202030204" pitchFamily="34" charset="0"/>
              </a:rPr>
            </a:br>
            <a:r>
              <a:rPr lang="fr-FR" sz="1600" dirty="0">
                <a:latin typeface="Arial Narrow" panose="020B0606020202030204" pitchFamily="34" charset="0"/>
              </a:rPr>
              <a:t>Préparez vos sourires, votre bonne humeur </a:t>
            </a:r>
            <a:r>
              <a:rPr lang="fr-FR" sz="1600" dirty="0" smtClean="0">
                <a:latin typeface="Arial Narrow" panose="020B0606020202030204" pitchFamily="34" charset="0"/>
              </a:rPr>
              <a:t>😄</a:t>
            </a:r>
            <a:r>
              <a:rPr lang="fr-FR" sz="1600" dirty="0">
                <a:latin typeface="Arial Narrow" panose="020B0606020202030204" pitchFamily="34" charset="0"/>
              </a:rPr>
              <a:t/>
            </a:r>
            <a:br>
              <a:rPr lang="fr-FR" sz="1600" dirty="0">
                <a:latin typeface="Arial Narrow" panose="020B0606020202030204" pitchFamily="34" charset="0"/>
              </a:rPr>
            </a:br>
            <a:r>
              <a:rPr lang="fr-FR" sz="1600" dirty="0">
                <a:latin typeface="Arial Narrow" panose="020B0606020202030204" pitchFamily="34" charset="0"/>
              </a:rPr>
              <a:t>Au programme : gourmandises, papotages et ambiance conviviale pour partager un excellent moment </a:t>
            </a:r>
            <a:r>
              <a:rPr lang="fr-FR" sz="1600" dirty="0" smtClean="0">
                <a:latin typeface="Arial Narrow" panose="020B0606020202030204" pitchFamily="34" charset="0"/>
              </a:rPr>
              <a:t>ensemble. </a:t>
            </a:r>
            <a:endParaRPr lang="fr-FR" sz="1600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3C0C51D7-67CE-6D4D-8680-F492FC60EB1B}"/>
              </a:ext>
            </a:extLst>
          </p:cNvPr>
          <p:cNvSpPr txBox="1">
            <a:spLocks/>
          </p:cNvSpPr>
          <p:nvPr/>
        </p:nvSpPr>
        <p:spPr>
          <a:xfrm>
            <a:off x="899756" y="1027735"/>
            <a:ext cx="4047055" cy="2280753"/>
          </a:xfrm>
          <a:prstGeom prst="rect">
            <a:avLst/>
          </a:prstGeom>
          <a:solidFill>
            <a:schemeClr val="bg1">
              <a:alpha val="40000"/>
            </a:schemeClr>
          </a:solidFill>
          <a:effectLst>
            <a:softEdge rad="0"/>
          </a:effectLst>
          <a:scene3d>
            <a:camera prst="orthographicFront"/>
            <a:lightRig rig="threePt" dir="t"/>
          </a:scene3d>
          <a:sp3d contourW="6350">
            <a:contourClr>
              <a:srgbClr val="C90C0F"/>
            </a:contourClr>
          </a:sp3d>
        </p:spPr>
        <p:txBody>
          <a:bodyPr wrap="square" rtlCol="0">
            <a:noAutofit/>
          </a:bodyPr>
          <a:lstStyle/>
          <a:p>
            <a:r>
              <a:rPr lang="fr-FR" b="1" dirty="0" smtClean="0">
                <a:solidFill>
                  <a:srgbClr val="C00000"/>
                </a:solidFill>
                <a:latin typeface="Britannic Bold" panose="020B0903060703020204" pitchFamily="34" charset="0"/>
              </a:rPr>
              <a:t>ATELIER CULTUREL : « L’</a:t>
            </a:r>
            <a:r>
              <a:rPr lang="fr-FR" dirty="0" smtClean="0">
                <a:solidFill>
                  <a:srgbClr val="C00000"/>
                </a:solidFill>
                <a:latin typeface="Britannic Bold" panose="020B0903060703020204" pitchFamily="34" charset="0"/>
              </a:rPr>
              <a:t>Italie »  </a:t>
            </a:r>
            <a:r>
              <a:rPr lang="fr-FR" sz="1600" dirty="0" smtClean="0"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endParaRPr lang="fr-FR" sz="1600" dirty="0"/>
          </a:p>
          <a:p>
            <a:pPr algn="just"/>
            <a:r>
              <a:rPr lang="fr-FR" sz="1600" dirty="0" smtClean="0">
                <a:latin typeface="Arial Narrow" panose="020B0606020202030204" pitchFamily="34" charset="0"/>
              </a:rPr>
              <a:t>La </a:t>
            </a:r>
            <a:r>
              <a:rPr lang="fr-FR" sz="1600" dirty="0">
                <a:latin typeface="Arial Narrow" panose="020B0606020202030204" pitchFamily="34" charset="0"/>
              </a:rPr>
              <a:t>Dolce Vita, ça vous fait rêver? Hubert en rêve </a:t>
            </a:r>
            <a:r>
              <a:rPr lang="fr-FR" sz="1600" dirty="0" smtClean="0">
                <a:latin typeface="Arial Narrow" panose="020B0606020202030204" pitchFamily="34" charset="0"/>
              </a:rPr>
              <a:t>aussi ! </a:t>
            </a:r>
            <a:r>
              <a:rPr lang="fr-FR" sz="1600" dirty="0">
                <a:latin typeface="Arial Narrow" panose="020B0606020202030204" pitchFamily="34" charset="0"/>
              </a:rPr>
              <a:t>Du coup, </a:t>
            </a:r>
            <a:r>
              <a:rPr lang="fr-FR" sz="1600" dirty="0" smtClean="0">
                <a:latin typeface="Arial Narrow" panose="020B0606020202030204" pitchFamily="34" charset="0"/>
              </a:rPr>
              <a:t>il a </a:t>
            </a:r>
            <a:r>
              <a:rPr lang="fr-FR" sz="1600" dirty="0">
                <a:latin typeface="Arial Narrow" panose="020B0606020202030204" pitchFamily="34" charset="0"/>
              </a:rPr>
              <a:t>décidé de prendre des vacances et d'aller à la découverte </a:t>
            </a:r>
            <a:r>
              <a:rPr lang="fr-FR" sz="1600" dirty="0" smtClean="0">
                <a:latin typeface="Arial Narrow" panose="020B0606020202030204" pitchFamily="34" charset="0"/>
              </a:rPr>
              <a:t>des villes </a:t>
            </a:r>
            <a:r>
              <a:rPr lang="fr-FR" sz="1600" dirty="0">
                <a:latin typeface="Arial Narrow" panose="020B0606020202030204" pitchFamily="34" charset="0"/>
              </a:rPr>
              <a:t>les plus connues d'Italie. C'est jamais très marrant </a:t>
            </a:r>
            <a:r>
              <a:rPr lang="fr-FR" sz="1600" dirty="0" smtClean="0">
                <a:latin typeface="Arial Narrow" panose="020B0606020202030204" pitchFamily="34" charset="0"/>
              </a:rPr>
              <a:t>de voyager </a:t>
            </a:r>
            <a:r>
              <a:rPr lang="fr-FR" sz="1600" dirty="0">
                <a:latin typeface="Arial Narrow" panose="020B0606020202030204" pitchFamily="34" charset="0"/>
              </a:rPr>
              <a:t>tout seul... Alors il a décidé de vous emmener dans </a:t>
            </a:r>
            <a:r>
              <a:rPr lang="fr-FR" sz="1600" dirty="0" smtClean="0">
                <a:latin typeface="Arial Narrow" panose="020B0606020202030204" pitchFamily="34" charset="0"/>
              </a:rPr>
              <a:t>ses valises</a:t>
            </a:r>
            <a:r>
              <a:rPr lang="fr-FR" sz="1600" dirty="0">
                <a:latin typeface="Arial Narrow" panose="020B0606020202030204" pitchFamily="34" charset="0"/>
              </a:rPr>
              <a:t>.</a:t>
            </a:r>
            <a:r>
              <a:rPr lang="fr-FR" sz="1600" dirty="0" smtClean="0">
                <a:latin typeface="Arial Narrow" panose="020B0606020202030204" pitchFamily="34" charset="0"/>
              </a:rPr>
              <a:t> Faîtes </a:t>
            </a:r>
            <a:r>
              <a:rPr lang="fr-FR" sz="1600" dirty="0">
                <a:latin typeface="Arial Narrow" panose="020B0606020202030204" pitchFamily="34" charset="0"/>
              </a:rPr>
              <a:t>vos bagages et attachez vos ceintures, c'est l'heure </a:t>
            </a:r>
            <a:r>
              <a:rPr lang="fr-FR" sz="1600" dirty="0" smtClean="0">
                <a:latin typeface="Arial Narrow" panose="020B0606020202030204" pitchFamily="34" charset="0"/>
              </a:rPr>
              <a:t>d'aller visiter l'Italie ! </a:t>
            </a:r>
            <a:r>
              <a:rPr lang="fr-FR" sz="1600" dirty="0" smtClean="0">
                <a:latin typeface="Arial Narrow" panose="020B0606020202030204" pitchFamily="34" charset="0"/>
                <a:sym typeface="Wingdings" panose="05000000000000000000" pitchFamily="2" charset="2"/>
              </a:rPr>
              <a:t></a:t>
            </a:r>
            <a:endParaRPr lang="fr-FR" sz="1600" dirty="0">
              <a:latin typeface="Arial Narrow" panose="020B0606020202030204" pitchFamily="34" charset="0"/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3C0C51D7-67CE-6D4D-8680-F492FC60EB1B}"/>
              </a:ext>
            </a:extLst>
          </p:cNvPr>
          <p:cNvSpPr txBox="1">
            <a:spLocks/>
          </p:cNvSpPr>
          <p:nvPr/>
        </p:nvSpPr>
        <p:spPr>
          <a:xfrm>
            <a:off x="899756" y="5170141"/>
            <a:ext cx="4047055" cy="1608510"/>
          </a:xfrm>
          <a:prstGeom prst="rect">
            <a:avLst/>
          </a:prstGeom>
          <a:solidFill>
            <a:schemeClr val="bg1">
              <a:alpha val="40000"/>
            </a:schemeClr>
          </a:solidFill>
          <a:effectLst>
            <a:softEdge rad="0"/>
          </a:effectLst>
          <a:scene3d>
            <a:camera prst="orthographicFront"/>
            <a:lightRig rig="threePt" dir="t"/>
          </a:scene3d>
          <a:sp3d contourW="6350">
            <a:contourClr>
              <a:srgbClr val="C90C0F"/>
            </a:contourClr>
          </a:sp3d>
        </p:spPr>
        <p:txBody>
          <a:bodyPr wrap="square" rtlCol="0">
            <a:noAutofit/>
          </a:bodyPr>
          <a:lstStyle/>
          <a:p>
            <a:r>
              <a:rPr lang="fr-FR" b="1" dirty="0">
                <a:solidFill>
                  <a:srgbClr val="C00000"/>
                </a:solidFill>
                <a:latin typeface="Britannic Bold" panose="020B0903060703020204" pitchFamily="34" charset="0"/>
                <a:cs typeface="Arial Narrow" panose="020B0604020202020204" pitchFamily="34" charset="0"/>
              </a:rPr>
              <a:t>CINE-CLUB : </a:t>
            </a:r>
            <a:r>
              <a:rPr lang="fr-FR" dirty="0" smtClean="0">
                <a:solidFill>
                  <a:srgbClr val="C00000"/>
                </a:solidFill>
                <a:latin typeface="Britannic Bold" panose="020B0903060703020204" pitchFamily="34" charset="0"/>
              </a:rPr>
              <a:t>«La Fine Equipe » </a:t>
            </a:r>
            <a:endParaRPr lang="fr-FR" dirty="0">
              <a:solidFill>
                <a:srgbClr val="C00000"/>
              </a:solidFill>
              <a:latin typeface="Britannic Bold" panose="020B0903060703020204" pitchFamily="34" charset="0"/>
              <a:sym typeface="Wingdings" panose="05000000000000000000" pitchFamily="2" charset="2"/>
            </a:endParaRPr>
          </a:p>
          <a:p>
            <a:pPr algn="just"/>
            <a:r>
              <a:rPr lang="fr-FR" sz="1600" i="1" dirty="0" err="1">
                <a:latin typeface="Arial Narrow" panose="020B0606020202030204" pitchFamily="34" charset="0"/>
              </a:rPr>
              <a:t>Omen</a:t>
            </a:r>
            <a:r>
              <a:rPr lang="fr-FR" sz="1600" i="1" dirty="0">
                <a:latin typeface="Arial Narrow" panose="020B0606020202030204" pitchFamily="34" charset="0"/>
              </a:rPr>
              <a:t> est un inconditionnel de Stan, chanteuse black au flow ravageur. Sans doute l'un des derniers fans, vu comment le groupe galère ! Le jour où il croise son idole par hasard, </a:t>
            </a:r>
            <a:r>
              <a:rPr lang="fr-FR" sz="1600" i="1" dirty="0" err="1">
                <a:latin typeface="Arial Narrow" panose="020B0606020202030204" pitchFamily="34" charset="0"/>
              </a:rPr>
              <a:t>Omen</a:t>
            </a:r>
            <a:r>
              <a:rPr lang="fr-FR" sz="1600" i="1" dirty="0">
                <a:latin typeface="Arial Narrow" panose="020B0606020202030204" pitchFamily="34" charset="0"/>
              </a:rPr>
              <a:t> lui propose ses services : chauffeur polyvalent à tout faire. </a:t>
            </a:r>
            <a:endParaRPr lang="fr-FR" sz="1600" i="1" dirty="0">
              <a:effectLst/>
              <a:latin typeface="Arial Narrow" panose="020B0606020202030204" pitchFamily="34" charset="0"/>
            </a:endParaRPr>
          </a:p>
        </p:txBody>
      </p:sp>
      <p:sp>
        <p:nvSpPr>
          <p:cNvPr id="9" name="AutoShape 3" descr="Aperçu de l’image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" name="AutoShape 4" descr="Rencontre Intergénérationnelle - Echos du Mée sur Seine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5" name="Picture 2" descr="La fine équip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24" y="5433512"/>
            <a:ext cx="797701" cy="10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1051" y="1230355"/>
            <a:ext cx="4854948" cy="5627645"/>
          </a:xfrm>
          <a:prstGeom prst="rect">
            <a:avLst/>
          </a:prstGeom>
        </p:spPr>
      </p:pic>
      <p:pic>
        <p:nvPicPr>
          <p:cNvPr id="1028" name="Picture 4" descr="Les 10 plus belles villes d'Italie | Guide de voyage Interhom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84" y="1605409"/>
            <a:ext cx="814185" cy="891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Apero - Vecteurs : téléchargez gratuitement des vecteurs de haute qualité  sur Freepik | Freepi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84" y="3777481"/>
            <a:ext cx="820560" cy="82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6342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oneTexte 11">
            <a:extLst>
              <a:ext uri="{FF2B5EF4-FFF2-40B4-BE49-F238E27FC236}">
                <a16:creationId xmlns:a16="http://schemas.microsoft.com/office/drawing/2014/main" id="{A374974B-AA72-3042-8CB6-509C20FA884C}"/>
              </a:ext>
            </a:extLst>
          </p:cNvPr>
          <p:cNvSpPr txBox="1">
            <a:spLocks/>
          </p:cNvSpPr>
          <p:nvPr/>
        </p:nvSpPr>
        <p:spPr>
          <a:xfrm>
            <a:off x="51611" y="1660350"/>
            <a:ext cx="4678883" cy="1142504"/>
          </a:xfrm>
          <a:prstGeom prst="rect">
            <a:avLst/>
          </a:prstGeom>
          <a:solidFill>
            <a:schemeClr val="bg1">
              <a:alpha val="40000"/>
            </a:schemeClr>
          </a:solidFill>
          <a:effectLst>
            <a:softEdge rad="0"/>
          </a:effectLst>
          <a:scene3d>
            <a:camera prst="orthographicFront"/>
            <a:lightRig rig="threePt" dir="t"/>
          </a:scene3d>
          <a:sp3d contourW="6350">
            <a:contourClr>
              <a:srgbClr val="C90C0F"/>
            </a:contourClr>
          </a:sp3d>
        </p:spPr>
        <p:txBody>
          <a:bodyPr wrap="square" rtlCol="0">
            <a:noAutofit/>
          </a:bodyPr>
          <a:lstStyle/>
          <a:p>
            <a:r>
              <a:rPr lang="fr-FR" sz="2000" dirty="0" smtClean="0">
                <a:solidFill>
                  <a:srgbClr val="C90C0F"/>
                </a:solidFill>
                <a:latin typeface="Britannic Bold" panose="020B0903060703020204" pitchFamily="34" charset="0"/>
              </a:rPr>
              <a:t>Lundi </a:t>
            </a:r>
            <a:r>
              <a:rPr lang="fr-FR" sz="2000" dirty="0" smtClean="0">
                <a:solidFill>
                  <a:schemeClr val="bg2">
                    <a:lumMod val="10000"/>
                  </a:schemeClr>
                </a:solidFill>
                <a:latin typeface="Britannic Bold" panose="020B0903060703020204" pitchFamily="34" charset="0"/>
              </a:rPr>
              <a:t>01</a:t>
            </a:r>
            <a:r>
              <a:rPr lang="fr-FR" sz="2000" dirty="0" smtClean="0">
                <a:solidFill>
                  <a:srgbClr val="C90C0F"/>
                </a:solidFill>
                <a:latin typeface="Britannic Bold" panose="020B0903060703020204" pitchFamily="34" charset="0"/>
              </a:rPr>
              <a:t> Juin</a:t>
            </a:r>
          </a:p>
          <a:p>
            <a:r>
              <a:rPr lang="fr-FR" sz="1600" dirty="0" smtClean="0">
                <a:solidFill>
                  <a:srgbClr val="C90C0F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10h30   </a:t>
            </a:r>
            <a:r>
              <a:rPr lang="fr-FR" sz="1600" b="1" dirty="0" smtClean="0">
                <a:latin typeface="Arial Narrow" panose="020B0604020202020204" pitchFamily="34" charset="0"/>
                <a:cs typeface="Arial Narrow" panose="020B0604020202020204" pitchFamily="34" charset="0"/>
              </a:rPr>
              <a:t>Atelier créatif : fabrication d’un éventail  </a:t>
            </a:r>
            <a:endParaRPr lang="fr-FR" sz="2000" dirty="0" smtClean="0">
              <a:solidFill>
                <a:srgbClr val="C90C0F"/>
              </a:solidFill>
              <a:latin typeface="Britannic Bold" panose="020B0903060703020204" pitchFamily="34" charset="0"/>
            </a:endParaRPr>
          </a:p>
          <a:p>
            <a:r>
              <a:rPr lang="fr-FR" sz="1600" dirty="0" smtClean="0">
                <a:solidFill>
                  <a:srgbClr val="C90C0F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14h00   </a:t>
            </a:r>
            <a:r>
              <a:rPr lang="fr-FR" sz="1600" b="1" dirty="0" smtClean="0">
                <a:latin typeface="Arial Narrow" panose="020B0604020202020204" pitchFamily="34" charset="0"/>
                <a:cs typeface="Arial Narrow" panose="020B0604020202020204" pitchFamily="34" charset="0"/>
              </a:rPr>
              <a:t>Gym Equilibre</a:t>
            </a:r>
          </a:p>
          <a:p>
            <a:r>
              <a:rPr lang="fr-FR" sz="1600" dirty="0">
                <a:solidFill>
                  <a:srgbClr val="C90C0F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15h00   </a:t>
            </a:r>
            <a:r>
              <a:rPr lang="fr-FR" sz="16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Gym Equilibre</a:t>
            </a:r>
            <a:endParaRPr lang="fr-FR" sz="16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endParaRPr lang="fr-FR" sz="1600" dirty="0" smtClean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endParaRPr lang="fr-FR" sz="1600" b="1" dirty="0" smtClean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endParaRPr lang="fr-FR" sz="1600" b="1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3F373971-23CC-9845-922C-0958AAA9D6BB}"/>
              </a:ext>
            </a:extLst>
          </p:cNvPr>
          <p:cNvSpPr txBox="1">
            <a:spLocks/>
          </p:cNvSpPr>
          <p:nvPr/>
        </p:nvSpPr>
        <p:spPr>
          <a:xfrm>
            <a:off x="67861" y="5378334"/>
            <a:ext cx="4665684" cy="1330037"/>
          </a:xfrm>
          <a:prstGeom prst="rect">
            <a:avLst/>
          </a:prstGeom>
          <a:solidFill>
            <a:schemeClr val="bg1">
              <a:alpha val="40000"/>
            </a:schemeClr>
          </a:solidFill>
          <a:effectLst>
            <a:softEdge rad="0"/>
          </a:effectLst>
          <a:scene3d>
            <a:camera prst="orthographicFront"/>
            <a:lightRig rig="threePt" dir="t"/>
          </a:scene3d>
          <a:sp3d contourW="6350">
            <a:contourClr>
              <a:srgbClr val="C90C0F"/>
            </a:contourClr>
          </a:sp3d>
        </p:spPr>
        <p:txBody>
          <a:bodyPr wrap="square" rtlCol="0">
            <a:noAutofit/>
          </a:bodyPr>
          <a:lstStyle/>
          <a:p>
            <a:r>
              <a:rPr lang="fr-FR" sz="2000" dirty="0" smtClean="0">
                <a:solidFill>
                  <a:srgbClr val="C90C0F"/>
                </a:solidFill>
                <a:latin typeface="Britannic Bold" panose="020B0903060703020204" pitchFamily="34" charset="0"/>
              </a:rPr>
              <a:t>Jeudi </a:t>
            </a:r>
            <a:r>
              <a:rPr lang="fr-FR" sz="2000" dirty="0" smtClean="0">
                <a:solidFill>
                  <a:schemeClr val="bg2">
                    <a:lumMod val="10000"/>
                  </a:schemeClr>
                </a:solidFill>
                <a:latin typeface="Britannic Bold" panose="020B0903060703020204" pitchFamily="34" charset="0"/>
              </a:rPr>
              <a:t>04</a:t>
            </a:r>
            <a:r>
              <a:rPr lang="fr-FR" sz="2000" dirty="0">
                <a:solidFill>
                  <a:srgbClr val="C90C0F"/>
                </a:solidFill>
                <a:latin typeface="Britannic Bold" panose="020B0903060703020204" pitchFamily="34" charset="0"/>
              </a:rPr>
              <a:t> Juin</a:t>
            </a:r>
          </a:p>
          <a:p>
            <a:r>
              <a:rPr lang="fr-FR" sz="1600" dirty="0" smtClean="0">
                <a:solidFill>
                  <a:srgbClr val="C90C0F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09h30   </a:t>
            </a:r>
            <a:r>
              <a:rPr lang="fr-FR" sz="16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Navette Intermarché</a:t>
            </a:r>
          </a:p>
          <a:p>
            <a:r>
              <a:rPr lang="fr-FR" sz="1600" dirty="0">
                <a:solidFill>
                  <a:srgbClr val="C90C0F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10h00   </a:t>
            </a:r>
            <a:r>
              <a:rPr lang="fr-FR" sz="16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Navette Marché Zola</a:t>
            </a:r>
            <a:endParaRPr lang="fr-FR" sz="1600" dirty="0">
              <a:solidFill>
                <a:srgbClr val="C90C0F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r>
              <a:rPr lang="fr-FR" sz="1600" dirty="0" smtClean="0">
                <a:solidFill>
                  <a:srgbClr val="C90C0F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15h00   </a:t>
            </a:r>
            <a:r>
              <a:rPr lang="fr-FR" sz="1600" b="1" dirty="0" smtClean="0">
                <a:latin typeface="Arial Narrow" panose="020B0604020202020204" pitchFamily="34" charset="0"/>
                <a:cs typeface="Arial Narrow" panose="020B0604020202020204" pitchFamily="34" charset="0"/>
              </a:rPr>
              <a:t>Répétition de la Chorale </a:t>
            </a:r>
          </a:p>
          <a:p>
            <a:r>
              <a:rPr lang="fr-FR" sz="1600" dirty="0" smtClean="0">
                <a:solidFill>
                  <a:srgbClr val="C90C0F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18h00   </a:t>
            </a:r>
            <a:r>
              <a:rPr lang="fr-FR" sz="1600" b="1" dirty="0" smtClean="0">
                <a:latin typeface="Arial Narrow" panose="020B0604020202020204" pitchFamily="34" charset="0"/>
                <a:cs typeface="Arial Narrow" panose="020B0604020202020204" pitchFamily="34" charset="0"/>
              </a:rPr>
              <a:t>Apéritif Général </a:t>
            </a:r>
            <a:endParaRPr lang="fr-FR" sz="1600" b="1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endParaRPr lang="fr-FR" sz="1600" b="1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D78171D4-763C-B343-B41D-2980B0E4DE26}"/>
              </a:ext>
            </a:extLst>
          </p:cNvPr>
          <p:cNvSpPr txBox="1">
            <a:spLocks/>
          </p:cNvSpPr>
          <p:nvPr/>
        </p:nvSpPr>
        <p:spPr>
          <a:xfrm>
            <a:off x="63744" y="4207240"/>
            <a:ext cx="4669801" cy="912697"/>
          </a:xfrm>
          <a:prstGeom prst="rect">
            <a:avLst/>
          </a:prstGeom>
          <a:solidFill>
            <a:schemeClr val="bg1">
              <a:alpha val="40000"/>
            </a:schemeClr>
          </a:solidFill>
          <a:effectLst>
            <a:softEdge rad="0"/>
          </a:effectLst>
          <a:scene3d>
            <a:camera prst="orthographicFront"/>
            <a:lightRig rig="threePt" dir="t"/>
          </a:scene3d>
          <a:sp3d contourW="6350">
            <a:contourClr>
              <a:srgbClr val="C90C0F"/>
            </a:contourClr>
          </a:sp3d>
        </p:spPr>
        <p:txBody>
          <a:bodyPr wrap="square" rtlCol="0">
            <a:noAutofit/>
          </a:bodyPr>
          <a:lstStyle/>
          <a:p>
            <a:r>
              <a:rPr lang="fr-FR" sz="2000" dirty="0" smtClean="0">
                <a:solidFill>
                  <a:srgbClr val="C90C0F"/>
                </a:solidFill>
                <a:latin typeface="Britannic Bold" panose="020B0903060703020204" pitchFamily="34" charset="0"/>
              </a:rPr>
              <a:t>Mercredi </a:t>
            </a:r>
            <a:r>
              <a:rPr lang="fr-FR" sz="2000" dirty="0" smtClean="0">
                <a:solidFill>
                  <a:schemeClr val="bg2">
                    <a:lumMod val="10000"/>
                  </a:schemeClr>
                </a:solidFill>
                <a:latin typeface="Britannic Bold" panose="020B0903060703020204" pitchFamily="34" charset="0"/>
              </a:rPr>
              <a:t>03</a:t>
            </a:r>
            <a:r>
              <a:rPr lang="fr-FR" sz="2000" dirty="0">
                <a:solidFill>
                  <a:srgbClr val="C90C0F"/>
                </a:solidFill>
                <a:latin typeface="Britannic Bold" panose="020B0903060703020204" pitchFamily="34" charset="0"/>
              </a:rPr>
              <a:t> Juin</a:t>
            </a:r>
          </a:p>
          <a:p>
            <a:r>
              <a:rPr lang="fr-FR" sz="1600" dirty="0" smtClean="0">
                <a:solidFill>
                  <a:srgbClr val="C0000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11h00   </a:t>
            </a:r>
            <a:r>
              <a:rPr lang="fr-FR" sz="16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Réveil </a:t>
            </a:r>
            <a:r>
              <a:rPr lang="fr-FR" sz="1600" b="1" dirty="0" smtClean="0">
                <a:latin typeface="Arial Narrow" panose="020B0604020202020204" pitchFamily="34" charset="0"/>
                <a:cs typeface="Arial Narrow" panose="020B0604020202020204" pitchFamily="34" charset="0"/>
              </a:rPr>
              <a:t>Musculaire </a:t>
            </a:r>
          </a:p>
          <a:p>
            <a:r>
              <a:rPr lang="fr-FR" sz="1600" dirty="0" smtClean="0">
                <a:solidFill>
                  <a:srgbClr val="C90C0F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15h00   </a:t>
            </a:r>
            <a:r>
              <a:rPr lang="fr-FR" sz="1600" b="1" dirty="0" smtClean="0">
                <a:latin typeface="Arial Narrow" panose="020B0604020202020204" pitchFamily="34" charset="0"/>
                <a:cs typeface="Arial Narrow" panose="020B0604020202020204" pitchFamily="34" charset="0"/>
              </a:rPr>
              <a:t>Atelier culturel Les Amis d’Hubert : « L’Italie »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BC3854FF-26FB-1C49-89FA-FEF8D122F2FC}"/>
              </a:ext>
            </a:extLst>
          </p:cNvPr>
          <p:cNvSpPr txBox="1">
            <a:spLocks/>
          </p:cNvSpPr>
          <p:nvPr/>
        </p:nvSpPr>
        <p:spPr>
          <a:xfrm>
            <a:off x="57677" y="3061251"/>
            <a:ext cx="4681933" cy="889198"/>
          </a:xfrm>
          <a:prstGeom prst="rect">
            <a:avLst/>
          </a:prstGeom>
          <a:solidFill>
            <a:schemeClr val="bg1">
              <a:alpha val="40000"/>
            </a:schemeClr>
          </a:solidFill>
          <a:effectLst>
            <a:softEdge rad="0"/>
          </a:effectLst>
          <a:scene3d>
            <a:camera prst="orthographicFront"/>
            <a:lightRig rig="threePt" dir="t"/>
          </a:scene3d>
          <a:sp3d contourW="6350">
            <a:contourClr>
              <a:srgbClr val="C90C0F"/>
            </a:contourClr>
          </a:sp3d>
        </p:spPr>
        <p:txBody>
          <a:bodyPr wrap="square" rtlCol="0">
            <a:noAutofit/>
          </a:bodyPr>
          <a:lstStyle/>
          <a:p>
            <a:r>
              <a:rPr lang="fr-FR" sz="2000" dirty="0" smtClean="0">
                <a:solidFill>
                  <a:srgbClr val="C90C0F"/>
                </a:solidFill>
                <a:latin typeface="Britannic Bold" panose="020B0903060703020204" pitchFamily="34" charset="0"/>
              </a:rPr>
              <a:t>Mardi </a:t>
            </a:r>
            <a:r>
              <a:rPr lang="fr-FR" sz="2000" dirty="0" smtClean="0">
                <a:solidFill>
                  <a:schemeClr val="bg2">
                    <a:lumMod val="10000"/>
                  </a:schemeClr>
                </a:solidFill>
                <a:latin typeface="Britannic Bold" panose="020B0903060703020204" pitchFamily="34" charset="0"/>
              </a:rPr>
              <a:t>02</a:t>
            </a:r>
            <a:r>
              <a:rPr lang="fr-FR" sz="2000" dirty="0">
                <a:solidFill>
                  <a:srgbClr val="C90C0F"/>
                </a:solidFill>
                <a:latin typeface="Britannic Bold" panose="020B0903060703020204" pitchFamily="34" charset="0"/>
              </a:rPr>
              <a:t> Juin</a:t>
            </a:r>
          </a:p>
          <a:p>
            <a:r>
              <a:rPr lang="fr-FR" sz="1600" dirty="0" smtClean="0">
                <a:solidFill>
                  <a:srgbClr val="C90C0F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11h00   </a:t>
            </a:r>
            <a:r>
              <a:rPr lang="fr-FR" sz="1600" b="1" dirty="0" smtClean="0">
                <a:latin typeface="Arial Narrow" panose="020B0604020202020204" pitchFamily="34" charset="0"/>
                <a:cs typeface="Arial Narrow" panose="020B0604020202020204" pitchFamily="34" charset="0"/>
              </a:rPr>
              <a:t>Relaxation </a:t>
            </a:r>
          </a:p>
          <a:p>
            <a:r>
              <a:rPr lang="fr-FR" sz="1600" dirty="0" smtClean="0">
                <a:solidFill>
                  <a:srgbClr val="C90C0F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15h00  </a:t>
            </a:r>
            <a:r>
              <a:rPr lang="fr-FR" sz="1600" b="1" dirty="0" smtClean="0">
                <a:latin typeface="Arial Narrow" panose="020B0604020202020204" pitchFamily="34" charset="0"/>
                <a:cs typeface="Arial Narrow" panose="020B0604020202020204" pitchFamily="34" charset="0"/>
              </a:rPr>
              <a:t>Jeux divers </a:t>
            </a:r>
            <a:endParaRPr lang="fr-FR" sz="1600" b="1" dirty="0">
              <a:latin typeface="Arial Narrow" panose="020B0606020202030204" pitchFamily="34" charset="0"/>
            </a:endParaRP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9C2249AB-7E65-294A-868F-FD72CEA2D529}"/>
              </a:ext>
            </a:extLst>
          </p:cNvPr>
          <p:cNvSpPr txBox="1">
            <a:spLocks/>
          </p:cNvSpPr>
          <p:nvPr/>
        </p:nvSpPr>
        <p:spPr>
          <a:xfrm>
            <a:off x="4960272" y="160336"/>
            <a:ext cx="4775107" cy="927412"/>
          </a:xfrm>
          <a:prstGeom prst="rect">
            <a:avLst/>
          </a:prstGeom>
          <a:solidFill>
            <a:schemeClr val="bg1">
              <a:alpha val="40000"/>
            </a:schemeClr>
          </a:solidFill>
          <a:effectLst>
            <a:softEdge rad="0"/>
          </a:effectLst>
          <a:scene3d>
            <a:camera prst="orthographicFront"/>
            <a:lightRig rig="threePt" dir="t"/>
          </a:scene3d>
          <a:sp3d contourW="6350">
            <a:contourClr>
              <a:srgbClr val="C90C0F"/>
            </a:contourClr>
          </a:sp3d>
        </p:spPr>
        <p:txBody>
          <a:bodyPr wrap="square" rtlCol="0">
            <a:noAutofit/>
          </a:bodyPr>
          <a:lstStyle/>
          <a:p>
            <a:r>
              <a:rPr lang="fr-FR" sz="2000" dirty="0" smtClean="0">
                <a:solidFill>
                  <a:srgbClr val="C90C0F"/>
                </a:solidFill>
                <a:latin typeface="Britannic Bold" panose="020B0903060703020204" pitchFamily="34" charset="0"/>
              </a:rPr>
              <a:t>Vendredi </a:t>
            </a:r>
            <a:r>
              <a:rPr lang="fr-FR" sz="2000" dirty="0" smtClean="0">
                <a:solidFill>
                  <a:schemeClr val="bg2">
                    <a:lumMod val="10000"/>
                  </a:schemeClr>
                </a:solidFill>
                <a:latin typeface="Britannic Bold" panose="020B0903060703020204" pitchFamily="34" charset="0"/>
              </a:rPr>
              <a:t>05</a:t>
            </a:r>
            <a:r>
              <a:rPr lang="fr-FR" sz="2000" dirty="0">
                <a:solidFill>
                  <a:srgbClr val="C90C0F"/>
                </a:solidFill>
                <a:latin typeface="Britannic Bold" panose="020B0903060703020204" pitchFamily="34" charset="0"/>
              </a:rPr>
              <a:t> Juin</a:t>
            </a:r>
          </a:p>
          <a:p>
            <a:r>
              <a:rPr lang="fr-FR" sz="1600" dirty="0" smtClean="0">
                <a:solidFill>
                  <a:srgbClr val="C90C0F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15h00   </a:t>
            </a:r>
            <a:r>
              <a:rPr lang="fr-FR" sz="16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A</a:t>
            </a:r>
            <a:r>
              <a:rPr lang="fr-FR" sz="1600" b="1" dirty="0" smtClean="0">
                <a:latin typeface="Arial Narrow" panose="020B0604020202020204" pitchFamily="34" charset="0"/>
                <a:cs typeface="Arial Narrow" panose="020B0604020202020204" pitchFamily="34" charset="0"/>
              </a:rPr>
              <a:t>telier bien être : </a:t>
            </a:r>
            <a:r>
              <a:rPr lang="fr-FR" sz="1600" b="1" dirty="0">
                <a:latin typeface="Arial Narrow" panose="020B0606020202030204" pitchFamily="34" charset="0"/>
              </a:rPr>
              <a:t>Fabrication de </a:t>
            </a:r>
            <a:r>
              <a:rPr lang="fr-FR" sz="1600" b="1" dirty="0" smtClean="0">
                <a:latin typeface="Arial Narrow" panose="020B0606020202030204" pitchFamily="34" charset="0"/>
              </a:rPr>
              <a:t>masques</a:t>
            </a:r>
          </a:p>
          <a:p>
            <a:r>
              <a:rPr lang="fr-FR" sz="1600" b="1" dirty="0" smtClean="0">
                <a:latin typeface="Arial Narrow" panose="020B0606020202030204" pitchFamily="34" charset="0"/>
              </a:rPr>
              <a:t>             maison pour </a:t>
            </a:r>
            <a:r>
              <a:rPr lang="fr-FR" sz="1600" b="1" dirty="0">
                <a:latin typeface="Arial Narrow" panose="020B0606020202030204" pitchFamily="34" charset="0"/>
              </a:rPr>
              <a:t>les mains</a:t>
            </a:r>
            <a:r>
              <a:rPr lang="fr-FR" sz="1600" b="1" dirty="0" smtClean="0">
                <a:latin typeface="Arial Narrow" panose="020B0606020202030204" pitchFamily="34" charset="0"/>
                <a:cs typeface="Arial Narrow" panose="020B0604020202020204" pitchFamily="34" charset="0"/>
              </a:rPr>
              <a:t> </a:t>
            </a:r>
            <a:endParaRPr lang="fr-FR" sz="1600" dirty="0">
              <a:solidFill>
                <a:srgbClr val="C90C0F"/>
              </a:solidFill>
              <a:latin typeface="Arial Narrow" panose="020B0606020202030204" pitchFamily="34" charset="0"/>
              <a:cs typeface="Arial Narrow" panose="020B0604020202020204" pitchFamily="34" charset="0"/>
            </a:endParaRPr>
          </a:p>
          <a:p>
            <a:r>
              <a:rPr lang="fr-FR" sz="1600" b="1" dirty="0" smtClean="0"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endParaRPr lang="fr-FR" sz="1600" dirty="0" smtClean="0">
              <a:solidFill>
                <a:srgbClr val="C90C0F"/>
              </a:solidFill>
              <a:cs typeface="Arial Narrow" panose="020B0604020202020204" pitchFamily="34" charset="0"/>
            </a:endParaRP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489B24F0-CDCB-8E4B-9CC7-C3D40A643553}"/>
              </a:ext>
            </a:extLst>
          </p:cNvPr>
          <p:cNvSpPr txBox="1">
            <a:spLocks/>
          </p:cNvSpPr>
          <p:nvPr/>
        </p:nvSpPr>
        <p:spPr>
          <a:xfrm>
            <a:off x="4950043" y="1286200"/>
            <a:ext cx="4779199" cy="664963"/>
          </a:xfrm>
          <a:prstGeom prst="rect">
            <a:avLst/>
          </a:prstGeom>
          <a:noFill/>
          <a:ln w="3175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fr-FR" sz="2000" dirty="0" smtClean="0">
                <a:solidFill>
                  <a:srgbClr val="C90C0F"/>
                </a:solidFill>
                <a:latin typeface="Britannic Bold" panose="020B0903060703020204" pitchFamily="34" charset="0"/>
              </a:rPr>
              <a:t>Samedi </a:t>
            </a:r>
            <a:r>
              <a:rPr lang="fr-FR" sz="2000" dirty="0" smtClean="0">
                <a:solidFill>
                  <a:schemeClr val="bg2">
                    <a:lumMod val="10000"/>
                  </a:schemeClr>
                </a:solidFill>
                <a:latin typeface="Britannic Bold" panose="020B0903060703020204" pitchFamily="34" charset="0"/>
              </a:rPr>
              <a:t>06</a:t>
            </a:r>
            <a:r>
              <a:rPr lang="fr-FR" sz="2000" dirty="0">
                <a:solidFill>
                  <a:srgbClr val="C90C0F"/>
                </a:solidFill>
                <a:latin typeface="Britannic Bold" panose="020B0903060703020204" pitchFamily="34" charset="0"/>
              </a:rPr>
              <a:t> Juin</a:t>
            </a:r>
          </a:p>
          <a:p>
            <a:r>
              <a:rPr lang="fr-FR" sz="1600" dirty="0" smtClean="0">
                <a:solidFill>
                  <a:srgbClr val="C0000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15h00   </a:t>
            </a:r>
            <a:r>
              <a:rPr lang="fr-FR" sz="1600" b="1" dirty="0" smtClean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Club </a:t>
            </a:r>
            <a:r>
              <a:rPr lang="fr-FR" sz="1600" b="1" dirty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de Belote et autres jeux </a:t>
            </a:r>
            <a:endParaRPr lang="fr-FR" sz="1600" b="1" i="1" dirty="0">
              <a:latin typeface="Arial Narrow" panose="020B0606020202030204" pitchFamily="34" charset="0"/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489B24F0-CDCB-8E4B-9CC7-C3D40A643553}"/>
              </a:ext>
            </a:extLst>
          </p:cNvPr>
          <p:cNvSpPr txBox="1">
            <a:spLocks/>
          </p:cNvSpPr>
          <p:nvPr/>
        </p:nvSpPr>
        <p:spPr>
          <a:xfrm>
            <a:off x="4956180" y="2149615"/>
            <a:ext cx="4773062" cy="654358"/>
          </a:xfrm>
          <a:prstGeom prst="rect">
            <a:avLst/>
          </a:prstGeom>
          <a:noFill/>
          <a:ln w="3175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fr-FR" sz="2000" dirty="0" smtClean="0">
                <a:solidFill>
                  <a:srgbClr val="C90C0F"/>
                </a:solidFill>
                <a:latin typeface="Britannic Bold" panose="020B0903060703020204" pitchFamily="34" charset="0"/>
              </a:rPr>
              <a:t>Dimanche </a:t>
            </a:r>
            <a:r>
              <a:rPr lang="fr-FR" sz="2000" dirty="0" smtClean="0">
                <a:solidFill>
                  <a:schemeClr val="bg2">
                    <a:lumMod val="10000"/>
                  </a:schemeClr>
                </a:solidFill>
                <a:latin typeface="Britannic Bold" panose="020B0903060703020204" pitchFamily="34" charset="0"/>
              </a:rPr>
              <a:t>07</a:t>
            </a:r>
            <a:r>
              <a:rPr lang="fr-FR" sz="2000" dirty="0">
                <a:solidFill>
                  <a:srgbClr val="C90C0F"/>
                </a:solidFill>
                <a:latin typeface="Britannic Bold" panose="020B0903060703020204" pitchFamily="34" charset="0"/>
              </a:rPr>
              <a:t> Juin</a:t>
            </a:r>
          </a:p>
          <a:p>
            <a:r>
              <a:rPr lang="fr-FR" sz="1600" dirty="0" smtClean="0">
                <a:solidFill>
                  <a:srgbClr val="C0000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15h00   </a:t>
            </a:r>
            <a:r>
              <a:rPr lang="fr-FR" sz="1600" b="1" dirty="0" smtClean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Ciné-club :</a:t>
            </a:r>
            <a:r>
              <a:rPr lang="fr-FR" sz="1600" dirty="0">
                <a:solidFill>
                  <a:srgbClr val="C00000"/>
                </a:solidFill>
                <a:latin typeface="Britannic Bold" panose="020B0903060703020204" pitchFamily="34" charset="0"/>
              </a:rPr>
              <a:t> </a:t>
            </a:r>
            <a:r>
              <a:rPr lang="fr-FR" sz="1600" b="1" dirty="0">
                <a:solidFill>
                  <a:schemeClr val="tx1"/>
                </a:solidFill>
                <a:latin typeface="Arial Narrow" panose="020B0606020202030204" pitchFamily="34" charset="0"/>
              </a:rPr>
              <a:t>La Fine </a:t>
            </a:r>
            <a:r>
              <a:rPr lang="fr-FR" sz="16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Equipe (Comédie)</a:t>
            </a:r>
            <a:endParaRPr lang="fr-FR" sz="1600" b="1" i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r>
              <a:rPr lang="fr-FR" sz="1600" b="1" dirty="0" smtClean="0">
                <a:solidFill>
                  <a:srgbClr val="C00000"/>
                </a:solidFill>
                <a:latin typeface="Arial Narrow" panose="020B0606020202030204" pitchFamily="34" charset="0"/>
                <a:cs typeface="Arial Narrow" panose="020B0604020202020204" pitchFamily="34" charset="0"/>
              </a:rPr>
              <a:t>  </a:t>
            </a:r>
            <a:endParaRPr lang="fr-FR" sz="1600" b="1" dirty="0">
              <a:solidFill>
                <a:schemeClr val="tx1"/>
              </a:solidFill>
              <a:latin typeface="Arial Narrow" panose="020B0606020202030204" pitchFamily="34" charset="0"/>
              <a:cs typeface="Arial Narrow" panose="020B0604020202020204" pitchFamily="34" charset="0"/>
            </a:endParaRPr>
          </a:p>
        </p:txBody>
      </p:sp>
      <p:sp>
        <p:nvSpPr>
          <p:cNvPr id="15" name="Étoile à 12 branches 14"/>
          <p:cNvSpPr/>
          <p:nvPr/>
        </p:nvSpPr>
        <p:spPr>
          <a:xfrm>
            <a:off x="2945353" y="100740"/>
            <a:ext cx="1960583" cy="1840292"/>
          </a:xfrm>
          <a:prstGeom prst="star12">
            <a:avLst>
              <a:gd name="adj" fmla="val 40963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/>
          <p:cNvSpPr txBox="1"/>
          <p:nvPr/>
        </p:nvSpPr>
        <p:spPr>
          <a:xfrm>
            <a:off x="3182270" y="282222"/>
            <a:ext cx="14865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u="sng" dirty="0" smtClean="0">
                <a:solidFill>
                  <a:schemeClr val="bg1"/>
                </a:solidFill>
              </a:rPr>
              <a:t>ATTENTION</a:t>
            </a:r>
          </a:p>
          <a:p>
            <a:pPr algn="ctr"/>
            <a:r>
              <a:rPr lang="fr-FR" dirty="0" smtClean="0">
                <a:solidFill>
                  <a:schemeClr val="bg1"/>
                </a:solidFill>
              </a:rPr>
              <a:t>PLUME </a:t>
            </a:r>
          </a:p>
          <a:p>
            <a:pPr algn="ctr"/>
            <a:r>
              <a:rPr lang="fr-FR" dirty="0" smtClean="0">
                <a:solidFill>
                  <a:schemeClr val="bg1"/>
                </a:solidFill>
              </a:rPr>
              <a:t>= </a:t>
            </a:r>
          </a:p>
          <a:p>
            <a:pPr algn="ctr"/>
            <a:r>
              <a:rPr lang="fr-FR" dirty="0" smtClean="0">
                <a:solidFill>
                  <a:schemeClr val="bg1"/>
                </a:solidFill>
              </a:rPr>
              <a:t>INSCRIPTION A L’ACCUEIL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373" y="100741"/>
            <a:ext cx="1560686" cy="1477832"/>
          </a:xfrm>
          <a:prstGeom prst="rect">
            <a:avLst/>
          </a:prstGeom>
        </p:spPr>
      </p:pic>
      <p:sp>
        <p:nvSpPr>
          <p:cNvPr id="4" name="AutoShape 2" descr="Aperol spritz images vectorielles, Aperol spritz vecteurs libres de droits  |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" name="AutoShape 4" descr="Aperol spritz images vectorielles, Aperol spritz vecteurs libres de droits  | Depositphoto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AutoShape 2" descr="Liste des indicatifs téléphoniques et préfixes mobiles par pay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7" descr="Menus du 26 au 30 mai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3" name="ZoneTexte 22"/>
          <p:cNvSpPr txBox="1"/>
          <p:nvPr/>
        </p:nvSpPr>
        <p:spPr>
          <a:xfrm>
            <a:off x="4956180" y="4239190"/>
            <a:ext cx="4752607" cy="256993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fr-FR" sz="2300" dirty="0" smtClean="0">
                <a:latin typeface="Arial Narrow" panose="020B0606020202030204" pitchFamily="34" charset="0"/>
              </a:rPr>
              <a:t>Venez </a:t>
            </a:r>
            <a:r>
              <a:rPr lang="fr-FR" sz="2300" dirty="0">
                <a:latin typeface="Arial Narrow" panose="020B0606020202030204" pitchFamily="34" charset="0"/>
              </a:rPr>
              <a:t>profiter d’un moment de détente et de convivialité en découvrant </a:t>
            </a:r>
            <a:r>
              <a:rPr lang="fr-FR" sz="2300" dirty="0" smtClean="0">
                <a:latin typeface="Arial Narrow" panose="020B0606020202030204" pitchFamily="34" charset="0"/>
              </a:rPr>
              <a:t>la fabrication </a:t>
            </a:r>
            <a:r>
              <a:rPr lang="fr-FR" sz="2300" dirty="0">
                <a:latin typeface="Arial Narrow" panose="020B0606020202030204" pitchFamily="34" charset="0"/>
              </a:rPr>
              <a:t>d’un soin maison naturel pour hydrater et adoucir vos mains. </a:t>
            </a:r>
            <a:r>
              <a:rPr lang="fr-FR" sz="2300" dirty="0" smtClean="0">
                <a:latin typeface="Arial Narrow" panose="020B0606020202030204" pitchFamily="34" charset="0"/>
              </a:rPr>
              <a:t>Soins des </a:t>
            </a:r>
            <a:r>
              <a:rPr lang="fr-FR" sz="2300" dirty="0">
                <a:latin typeface="Arial Narrow" panose="020B0606020202030204" pitchFamily="34" charset="0"/>
              </a:rPr>
              <a:t>mains, beauté des ongles, relaxation et partage </a:t>
            </a:r>
            <a:r>
              <a:rPr lang="fr-FR" sz="2300" dirty="0" smtClean="0">
                <a:latin typeface="Arial Narrow" panose="020B0606020202030204" pitchFamily="34" charset="0"/>
              </a:rPr>
              <a:t>au programme. Venez </a:t>
            </a:r>
            <a:r>
              <a:rPr lang="fr-FR" sz="2300" dirty="0">
                <a:latin typeface="Arial Narrow" panose="020B0606020202030204" pitchFamily="34" charset="0"/>
              </a:rPr>
              <a:t>prendre du temps pour vous et vous faire chouchouter ! </a:t>
            </a:r>
            <a:r>
              <a:rPr lang="fr-FR" sz="2300" dirty="0" smtClean="0">
                <a:latin typeface="Arial Narrow" panose="020B0606020202030204" pitchFamily="34" charset="0"/>
                <a:sym typeface="Wingdings" panose="05000000000000000000" pitchFamily="2" charset="2"/>
              </a:rPr>
              <a:t></a:t>
            </a:r>
            <a:endParaRPr lang="fr-FR" sz="2300" dirty="0">
              <a:latin typeface="Arial Narrow" panose="020B0606020202030204" pitchFamily="34" charset="0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5603629" y="3247420"/>
            <a:ext cx="3204214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C00000"/>
                </a:solidFill>
                <a:latin typeface="Britannic Bold" panose="020B0903060703020204" pitchFamily="34" charset="0"/>
                <a:cs typeface="Arial Narrow" panose="020B0604020202020204" pitchFamily="34" charset="0"/>
              </a:rPr>
              <a:t>  SOINS NATURELS </a:t>
            </a:r>
          </a:p>
          <a:p>
            <a:pPr algn="ctr"/>
            <a:r>
              <a:rPr lang="fr-FR" sz="2800" b="1" dirty="0" smtClean="0">
                <a:solidFill>
                  <a:srgbClr val="C00000"/>
                </a:solidFill>
                <a:latin typeface="Britannic Bold" panose="020B0903060703020204" pitchFamily="34" charset="0"/>
                <a:cs typeface="Arial Narrow" panose="020B0604020202020204" pitchFamily="34" charset="0"/>
              </a:rPr>
              <a:t>MAINS </a:t>
            </a:r>
            <a:r>
              <a:rPr lang="fr-FR" sz="2800" dirty="0">
                <a:solidFill>
                  <a:srgbClr val="C00000"/>
                </a:solidFill>
                <a:latin typeface="Britannic Bold" panose="020B0903060703020204" pitchFamily="34" charset="0"/>
              </a:rPr>
              <a:t>&amp;</a:t>
            </a:r>
            <a:r>
              <a:rPr lang="fr-FR" sz="2800" b="1" dirty="0" smtClean="0">
                <a:solidFill>
                  <a:srgbClr val="C00000"/>
                </a:solidFill>
                <a:latin typeface="Britannic Bold" panose="020B0903060703020204" pitchFamily="34" charset="0"/>
                <a:cs typeface="Arial Narrow" panose="020B0604020202020204" pitchFamily="34" charset="0"/>
              </a:rPr>
              <a:t> ONGLES</a:t>
            </a:r>
            <a:endParaRPr lang="fr-FR" sz="2800" b="1" dirty="0">
              <a:solidFill>
                <a:srgbClr val="C00000"/>
              </a:solidFill>
              <a:latin typeface="Britannic Bold" panose="020B0903060703020204" pitchFamily="34" charset="0"/>
              <a:cs typeface="Arial Narrow" panose="020B0604020202020204" pitchFamily="34" charset="0"/>
            </a:endParaRPr>
          </a:p>
        </p:txBody>
      </p:sp>
      <p:sp>
        <p:nvSpPr>
          <p:cNvPr id="3" name="AutoShape 4" descr="Crêperie images vectorielles, Crêperie vecteurs libres de droits |  DepositPhotos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5" name="Picture 8" descr="Ordinateur Icônes, Plume, Stylo PNG - Ordinateur Icônes, Plume, Stylo  transparentes | PNG gratuit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77" b="95000" l="24556" r="7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987" r="22086" b="4489"/>
          <a:stretch/>
        </p:blipFill>
        <p:spPr bwMode="auto">
          <a:xfrm>
            <a:off x="2386065" y="5744987"/>
            <a:ext cx="445316" cy="44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Manicure, Hand Care. Woman S Manicured Hands With Bowl And Flowers, Vector  Illustration Royalty Free SVG, Cliparts, Vectors, and Stock Illustration.  Image 80818054.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7352" y="3322218"/>
            <a:ext cx="804510" cy="804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ani Delle Donne Con Vecchia E Nuova Manicure Rossa Su Colore Rosa E Sfondo  Bianco - Immagini vettoriali stock e altre immagini di Manicure - iStock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833" y="3270367"/>
            <a:ext cx="908212" cy="908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8" descr="Ordinateur Icônes, Plume, Stylo PNG - Ordinateur Icônes, Plume, Stylo  transparentes | PNG gratuit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77" b="95000" l="24556" r="7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987" r="22086" b="4489"/>
          <a:stretch/>
        </p:blipFill>
        <p:spPr bwMode="auto">
          <a:xfrm>
            <a:off x="1905401" y="2284493"/>
            <a:ext cx="445316" cy="44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6814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32722</TotalTime>
  <Words>377</Words>
  <Application>Microsoft Office PowerPoint</Application>
  <PresentationFormat>Format A4 (210 x 297 mm)</PresentationFormat>
  <Paragraphs>45</Paragraphs>
  <Slides>2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9" baseType="lpstr">
      <vt:lpstr>Arial</vt:lpstr>
      <vt:lpstr>Arial Narrow</vt:lpstr>
      <vt:lpstr>Britannic Bold</vt:lpstr>
      <vt:lpstr>Calibri</vt:lpstr>
      <vt:lpstr>Calibri Light</vt:lpstr>
      <vt:lpstr>Wingdings</vt:lpstr>
      <vt:lpstr>Thème Office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Microsoft Office User</dc:creator>
  <cp:lastModifiedBy>Les Templitudes Nantes - Qualité de Vie</cp:lastModifiedBy>
  <cp:revision>2773</cp:revision>
  <cp:lastPrinted>2026-05-29T08:11:55Z</cp:lastPrinted>
  <dcterms:created xsi:type="dcterms:W3CDTF">2019-04-10T12:02:19Z</dcterms:created>
  <dcterms:modified xsi:type="dcterms:W3CDTF">2026-05-29T08:12:05Z</dcterms:modified>
</cp:coreProperties>
</file>